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1150" r:id="rId3"/>
    <p:sldId id="1171" r:id="rId4"/>
    <p:sldId id="1172" r:id="rId5"/>
    <p:sldId id="1160" r:id="rId6"/>
    <p:sldId id="1221" r:id="rId7"/>
    <p:sldId id="1173" r:id="rId8"/>
    <p:sldId id="1174" r:id="rId9"/>
    <p:sldId id="1185" r:id="rId10"/>
    <p:sldId id="1189" r:id="rId11"/>
    <p:sldId id="1191" r:id="rId12"/>
    <p:sldId id="1222" r:id="rId13"/>
    <p:sldId id="1190" r:id="rId14"/>
    <p:sldId id="1192" r:id="rId15"/>
    <p:sldId id="1197" r:id="rId16"/>
    <p:sldId id="1196" r:id="rId17"/>
    <p:sldId id="1223" r:id="rId18"/>
    <p:sldId id="1199" r:id="rId19"/>
    <p:sldId id="1203" r:id="rId20"/>
    <p:sldId id="1224" r:id="rId21"/>
    <p:sldId id="1232" r:id="rId22"/>
    <p:sldId id="1231" r:id="rId23"/>
    <p:sldId id="1201" r:id="rId24"/>
    <p:sldId id="1229" r:id="rId25"/>
    <p:sldId id="1202" r:id="rId26"/>
    <p:sldId id="1206" r:id="rId27"/>
    <p:sldId id="1205" r:id="rId28"/>
    <p:sldId id="1175" r:id="rId29"/>
    <p:sldId id="1176" r:id="rId30"/>
    <p:sldId id="1227" r:id="rId31"/>
    <p:sldId id="1177" r:id="rId32"/>
    <p:sldId id="1207" r:id="rId33"/>
    <p:sldId id="1208" r:id="rId34"/>
    <p:sldId id="1209" r:id="rId35"/>
    <p:sldId id="1210" r:id="rId36"/>
    <p:sldId id="1211" r:id="rId37"/>
    <p:sldId id="1228" r:id="rId38"/>
    <p:sldId id="1212" r:id="rId39"/>
    <p:sldId id="1213" r:id="rId40"/>
    <p:sldId id="1215" r:id="rId41"/>
    <p:sldId id="1217" r:id="rId42"/>
    <p:sldId id="1225" r:id="rId43"/>
    <p:sldId id="1218" r:id="rId44"/>
    <p:sldId id="1219" r:id="rId45"/>
    <p:sldId id="1226" r:id="rId46"/>
    <p:sldId id="1214" r:id="rId47"/>
    <p:sldId id="1169" r:id="rId48"/>
    <p:sldId id="1220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FB660-6E96-4438-BF31-D21D3C942D8B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2EBCB-C203-471E-9C4B-4267F70AC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CA-98AF-4859-B67C-455DBEB8A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074A1-648B-491E-928A-41A7F7D6A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6414-D23C-4ECE-A57E-F8602E0ED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D850-66DE-4CCA-9975-4C3AB46ED998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1244-EB7D-4723-A732-B9A6AABE1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52404-068E-456D-B547-A28826386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CB1A-30C7-4F3F-AA3F-CF592170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B103-FB34-4900-BF11-981AE1544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321C4-C2EE-4317-B65D-179CD770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8B13E-BDEE-44B1-92FA-95651EE11CF8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FDC62-C23D-4326-ADD6-1941180E6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716B-0233-49A5-9680-4A875857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2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AF438A-8452-4054-8237-ED84D7B36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1D530-4E9F-4A57-BFC4-99ABE9AF1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C21A2-8C68-4DDE-B15E-5E256AF3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02B-782D-425E-9D48-6AF0C67AF14A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E640-5917-438B-8634-23297BA76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DB9B7-DF96-4D8A-A607-DF614095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1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2996-D47A-4F9E-8422-831811800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7927-CFF9-444A-BA93-A78F9E9A3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2E45E-2DA1-4AA9-8CFB-6EA0A2B1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757D-CD66-4DDE-8F99-E20B80BC553C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12415-91C2-4273-A700-AEDA3331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F4578-73C6-4ED8-A9E0-2E1854BE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B605-11CF-4E1B-86E2-506857A5F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3EDBF-38F1-4C68-A700-DA8199149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B976B-6938-4EFF-A1C0-22EADB85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BC0E-97DE-47B8-97B6-83A615FE3911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7710E-3FAB-4271-8817-41E1E7C9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EF5DD-5411-43CF-97DB-E1823093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D32F-5B7B-40BA-A1C6-54ABA62E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7284D-4938-4A2E-8884-1EBFD7A1F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8AB63-985C-4AA0-9E59-DED644613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4860F-FCCE-4C42-A1F8-FE330124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D7A1-81C6-444A-9CD0-23D51999CD32}" type="datetime1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35E83-E769-4343-A5BE-4E8D1472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5A7CA-8F26-43BF-9BB5-96B74DDBE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7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8BA6-4478-4255-9AC4-A5230BA7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4FFA2-C68E-49E2-B2B9-F6EEA196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BC9DB-2151-46D0-A321-07B4CE6A8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85A9E-6F93-4845-95B8-7403CB335A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257185-A368-435A-80CA-03B8ADD81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9DF5B-45A7-4E03-AFDB-3AE6F3AD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5173-48F1-4F8B-80DD-CF974B1694D3}" type="datetime1">
              <a:rPr lang="en-US" smtClean="0"/>
              <a:t>6/25/2020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5B385-5F93-429E-83DB-39E0B2145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DBD1B-2B9B-4AE4-9FA5-DF01D3F7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8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D52D4-D86F-42FF-B4FF-A79ECB8A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52FE9-2398-4D8D-9AC3-A23FA79D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C39E-B340-413F-8F58-A4FF8F9EDB02}" type="datetime1">
              <a:rPr lang="en-US" smtClean="0"/>
              <a:t>6/25/2020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27D71-FD15-4E0D-B4FE-8FA2EEA8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45ACA-78D4-4DCF-96A8-5D520126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3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C6405-A6C2-4F2D-B253-C62985B60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AE58A-F7A1-47FC-B59B-4C59D1C54A64}" type="datetime1">
              <a:rPr lang="en-US" smtClean="0"/>
              <a:t>6/25/2020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AA41B2-C8FF-4BC4-A636-38E00484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868A1-F7E4-4C7C-A12F-0F494EE9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7B10-BCD5-45F9-ADAD-034C9572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15B85-B1C8-4BBE-9F63-462C4446A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5BB05-ED92-4121-8A4C-9CB4E331F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6BA59-F403-441F-BF9F-F2C5F84E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2C06-6F75-4BED-A479-17D809AD29A4}" type="datetime1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B0F79-B31B-4281-B31E-42640C18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4CCF-0BA1-4169-991C-BC218DDA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815F-6A02-42DD-9A95-35FFA20DD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C3176-4BCA-4E96-A37D-45847425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381F5-ABEB-4E1B-9955-F8C3744C1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6322D-E7BD-4587-8ABF-A91AE4C2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4139-8087-47A5-A880-B634D1066399}" type="datetime1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82B71-04BE-4068-887F-6C91F13F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7736-9618-489C-ACB5-17BE405A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8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52CAE-7B58-47D4-8A39-DDAC416A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635DF-E694-4A8E-8446-C122A1BB4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4B3A0-728D-4506-9115-1910FCC0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AA34A-E580-4A53-9547-88E5EB7FCA27}" type="datetime1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6F8-EE99-4DED-B2BE-2073E08F3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4779-30CB-4970-82F7-923CD31BC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5408-8638-4C93-9C9A-30C3BDBF4A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Climate Allocation Decisions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F4D65-6485-4B6F-B55D-2DB11E28F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599"/>
          </a:xfrm>
        </p:spPr>
        <p:txBody>
          <a:bodyPr/>
          <a:lstStyle/>
          <a:p>
            <a:r>
              <a:rPr lang="en-US" dirty="0"/>
              <a:t>Update to WQGIT 6/22/2020 presentation with:</a:t>
            </a:r>
          </a:p>
          <a:p>
            <a:pPr marL="342900" indent="-342900">
              <a:buFontTx/>
              <a:buChar char="-"/>
            </a:pPr>
            <a:r>
              <a:rPr lang="en-US" dirty="0"/>
              <a:t>Additional graphics showing combined N and P</a:t>
            </a:r>
          </a:p>
          <a:p>
            <a:pPr marL="342900" indent="-342900">
              <a:buFontTx/>
              <a:buChar char="-"/>
            </a:pPr>
            <a:r>
              <a:rPr lang="en-US" dirty="0"/>
              <a:t>An additional option for WWTP line at 8 and 4 mg/l</a:t>
            </a:r>
          </a:p>
          <a:p>
            <a:pPr marL="342900" indent="-342900">
              <a:buFontTx/>
              <a:buChar char="-"/>
            </a:pPr>
            <a:r>
              <a:rPr lang="en-US" dirty="0"/>
              <a:t>An analysis of WIP load trends vs climate loads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DEF28-3265-43B7-9F8E-21EE9835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8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from about 6 Mlbs to about 11 Mlbs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F0DFA0-7595-4B6A-AEB1-D667439A49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9157"/>
            <a:ext cx="12192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94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from about .5 Mlbs to about 1 Mlbs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55F842-6021-4FFD-8741-A7325DB7F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65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Combined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from about .5 Mlbs to about 1 Mlbs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BCB70-ABE3-413C-8CA0-7A6A003F6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3EFEBA-2F13-48F1-8F53-5DD99D63F72C}"/>
              </a:ext>
            </a:extLst>
          </p:cNvPr>
          <p:cNvSpPr txBox="1"/>
          <p:nvPr/>
        </p:nvSpPr>
        <p:spPr>
          <a:xfrm>
            <a:off x="4832913" y="1455132"/>
            <a:ext cx="2526173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Combined is N reduction plus P reduction converted to N by exchange ratios</a:t>
            </a:r>
          </a:p>
        </p:txBody>
      </p:sp>
    </p:spTree>
    <p:extLst>
      <p:ext uri="{BB962C8B-B14F-4D97-AF65-F5344CB8AC3E}">
        <p14:creationId xmlns:p14="http://schemas.microsoft.com/office/powerpoint/2010/main" val="3856072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351656" y="1480314"/>
            <a:ext cx="4356652" cy="194868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93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14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1" y="3111335"/>
            <a:ext cx="6432272" cy="33815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doesn’t make much difference for N at the CB watershed scale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50F502-CC66-4F0B-9487-7682BED43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205"/>
            <a:ext cx="12192000" cy="59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81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4E389A-AEFF-4F5B-87B2-EEE031C8C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679096" y="0"/>
            <a:ext cx="551290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increases P reductions because P loads increase more from climate than N.</a:t>
            </a:r>
          </a:p>
        </p:txBody>
      </p:sp>
    </p:spTree>
    <p:extLst>
      <p:ext uri="{BB962C8B-B14F-4D97-AF65-F5344CB8AC3E}">
        <p14:creationId xmlns:p14="http://schemas.microsoft.com/office/powerpoint/2010/main" val="1788673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Combined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679096" y="0"/>
            <a:ext cx="551290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conversion of P to N, Watershed First is a slightly higher load reduction scenario.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5E90AD-7CC6-46BA-9D8D-106FFC629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704F41-68FE-483D-B66D-F33EC461A8B9}"/>
              </a:ext>
            </a:extLst>
          </p:cNvPr>
          <p:cNvSpPr txBox="1"/>
          <p:nvPr/>
        </p:nvSpPr>
        <p:spPr>
          <a:xfrm>
            <a:off x="6442235" y="2236060"/>
            <a:ext cx="2247878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Combined is N reduction plus P reduction converted to N by exchange ratios</a:t>
            </a:r>
          </a:p>
        </p:txBody>
      </p:sp>
    </p:spTree>
    <p:extLst>
      <p:ext uri="{BB962C8B-B14F-4D97-AF65-F5344CB8AC3E}">
        <p14:creationId xmlns:p14="http://schemas.microsoft.com/office/powerpoint/2010/main" val="2730422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C9BD9B-2052-482E-80B4-6386A7D85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6901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increases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NY, 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DC in 2025, WV in 2035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decreases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DE, MD, PA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WV in 2025, DC in 2035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789044" y="3125487"/>
            <a:ext cx="28492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‘NPS only’ allocation option</a:t>
            </a:r>
          </a:p>
        </p:txBody>
      </p:sp>
    </p:spTree>
    <p:extLst>
      <p:ext uri="{BB962C8B-B14F-4D97-AF65-F5344CB8AC3E}">
        <p14:creationId xmlns:p14="http://schemas.microsoft.com/office/powerpoint/2010/main" val="3624020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8332F4-0DD6-492C-B9C9-5609F58D9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5141844" y="1001935"/>
            <a:ext cx="467470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increases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MD, NY, 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PA, WV in 2035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decreases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DE, DC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PA, WV in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789044" y="3125487"/>
            <a:ext cx="28492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‘NPS only’ allocation option</a:t>
            </a:r>
          </a:p>
        </p:txBody>
      </p:sp>
    </p:spTree>
    <p:extLst>
      <p:ext uri="{BB962C8B-B14F-4D97-AF65-F5344CB8AC3E}">
        <p14:creationId xmlns:p14="http://schemas.microsoft.com/office/powerpoint/2010/main" val="386455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B306B9C5-8411-42C1-AED1-AC33BEFBD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007" y="988217"/>
            <a:ext cx="9969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4.5 mg/l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31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00EBA2-1A53-4964-9DA2-38BC43929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Combined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457740" y="3412008"/>
            <a:ext cx="28492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‘NPS only’ allocation option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8887DE-214C-4DA3-B251-187871B736AA}"/>
              </a:ext>
            </a:extLst>
          </p:cNvPr>
          <p:cNvSpPr txBox="1"/>
          <p:nvPr/>
        </p:nvSpPr>
        <p:spPr>
          <a:xfrm>
            <a:off x="6304936" y="0"/>
            <a:ext cx="588706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increases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NY, 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DC in 2025, WV in 2035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decreases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DE, MD, PA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WV in 2025, DC in 2035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3222ED-EB6F-4D68-B8EF-0BD50C26CDC1}"/>
              </a:ext>
            </a:extLst>
          </p:cNvPr>
          <p:cNvSpPr txBox="1"/>
          <p:nvPr/>
        </p:nvSpPr>
        <p:spPr>
          <a:xfrm>
            <a:off x="3418243" y="6246524"/>
            <a:ext cx="367911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Combined is N reduction plus P reduction converted to N by exchange ratios</a:t>
            </a:r>
          </a:p>
        </p:txBody>
      </p:sp>
    </p:spTree>
    <p:extLst>
      <p:ext uri="{BB962C8B-B14F-4D97-AF65-F5344CB8AC3E}">
        <p14:creationId xmlns:p14="http://schemas.microsoft.com/office/powerpoint/2010/main" val="337695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54030-AF76-4358-A137-72818833B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from WQGIT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7E02D-DACF-4F97-B74A-825BACD53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Assuming more of the same types of practices that are in our WIPs are implemented for climate change…</a:t>
            </a:r>
          </a:p>
          <a:p>
            <a:pPr lvl="1"/>
            <a:r>
              <a:rPr lang="en-US" dirty="0"/>
              <a:t>And</a:t>
            </a:r>
          </a:p>
          <a:p>
            <a:r>
              <a:rPr lang="en-US" dirty="0"/>
              <a:t>Assuming we aim at the nitrogen reduction</a:t>
            </a:r>
          </a:p>
          <a:p>
            <a:endParaRPr lang="en-US" dirty="0"/>
          </a:p>
          <a:p>
            <a:r>
              <a:rPr lang="en-US" dirty="0"/>
              <a:t>Will we hit the P reduction?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7050BB-D6CF-42E7-83AA-EFCAE8CF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12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8F3300-AB42-40DF-AF96-A416F4A72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780"/>
            <a:ext cx="12192000" cy="59512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873948" cy="1325563"/>
          </a:xfrm>
        </p:spPr>
        <p:txBody>
          <a:bodyPr/>
          <a:lstStyle/>
          <a:p>
            <a:r>
              <a:rPr lang="en-US" dirty="0"/>
              <a:t>Answer: Not for ‘loads first’, maybe for ‘allocate all’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8887DE-214C-4DA3-B251-187871B736AA}"/>
              </a:ext>
            </a:extLst>
          </p:cNvPr>
          <p:cNvSpPr txBox="1"/>
          <p:nvPr/>
        </p:nvSpPr>
        <p:spPr>
          <a:xfrm>
            <a:off x="1163091" y="1534145"/>
            <a:ext cx="930612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‘Loads 1st’ and ‘allocate all are the lbs P needed for each </a:t>
            </a:r>
            <a:r>
              <a:rPr lang="en-US" dirty="0" err="1"/>
              <a:t>lb</a:t>
            </a:r>
            <a:r>
              <a:rPr lang="en-US" dirty="0"/>
              <a:t> N for those allocation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‘WIP-2018’ and ‘2018-2000’ are lbs P per </a:t>
            </a:r>
            <a:r>
              <a:rPr lang="en-US" dirty="0" err="1"/>
              <a:t>lb</a:t>
            </a:r>
            <a:r>
              <a:rPr lang="en-US" dirty="0"/>
              <a:t> N for those periods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5C2B8-B721-4795-80EF-9A629C3ABF0F}"/>
              </a:ext>
            </a:extLst>
          </p:cNvPr>
          <p:cNvSpPr txBox="1"/>
          <p:nvPr/>
        </p:nvSpPr>
        <p:spPr>
          <a:xfrm>
            <a:off x="1679926" y="2383622"/>
            <a:ext cx="6231621" cy="11387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all jurisdictions, the planned implementation ratio is not sufficient for ‘loads 1</a:t>
            </a:r>
            <a:r>
              <a:rPr lang="en-US" baseline="30000" dirty="0"/>
              <a:t>st</a:t>
            </a:r>
            <a:r>
              <a:rPr lang="en-US" dirty="0"/>
              <a:t>’.  This is a reasonable result considering that climate affects P more than N.</a:t>
            </a:r>
          </a:p>
          <a:p>
            <a:r>
              <a:rPr lang="en-US" sz="1200" dirty="0"/>
              <a:t>	* WV has a negative climate N load</a:t>
            </a:r>
          </a:p>
        </p:txBody>
      </p:sp>
    </p:spTree>
    <p:extLst>
      <p:ext uri="{BB962C8B-B14F-4D97-AF65-F5344CB8AC3E}">
        <p14:creationId xmlns:p14="http://schemas.microsoft.com/office/powerpoint/2010/main" val="3247001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1" y="3111335"/>
            <a:ext cx="6432272" cy="33815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78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37496DA-9E9A-4B39-92F4-BF22F90C7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and watershed loads decisions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8EB438B-0D93-42B8-A103-9E832801B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At the 6/22/2020 WQGIT, members indicated strong interest in the ‘year 2025’ scenarios.  There was also considerable interest in the ‘watershed loads first’ scenario.</a:t>
            </a:r>
          </a:p>
          <a:p>
            <a:endParaRPr lang="en-US" dirty="0"/>
          </a:p>
          <a:p>
            <a:r>
              <a:rPr lang="en-US" dirty="0"/>
              <a:t>If these two scenarios are chosen, then there is no allocation beyond the watershed loads and there is no need to choose a WWTP scenario.</a:t>
            </a:r>
          </a:p>
          <a:p>
            <a:endParaRPr lang="en-US" dirty="0"/>
          </a:p>
          <a:p>
            <a:r>
              <a:rPr lang="en-US" dirty="0"/>
              <a:t>The WWTP scenarios that specify concentrations for the WWTP line (6and4, 6and4.5, 8and4) cause the ‘all other’ line to decrease for the ‘2025 watershed load first’ scenarios.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3F5ABE-CB4D-4796-BC9F-0C017FF5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118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25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5343896" y="1216572"/>
            <a:ext cx="6009904" cy="410357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388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2574820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9D11BE-E36A-4A39-87E6-A9863AE7D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20D05E-DD6C-4836-9A91-D9BAC3E46866}"/>
              </a:ext>
            </a:extLst>
          </p:cNvPr>
          <p:cNvSpPr txBox="1"/>
          <p:nvPr/>
        </p:nvSpPr>
        <p:spPr>
          <a:xfrm>
            <a:off x="5768568" y="4611544"/>
            <a:ext cx="36841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It would take 7.5% additional effort toward E3 if only using non-WWTP</a:t>
            </a:r>
          </a:p>
        </p:txBody>
      </p:sp>
    </p:spTree>
    <p:extLst>
      <p:ext uri="{BB962C8B-B14F-4D97-AF65-F5344CB8AC3E}">
        <p14:creationId xmlns:p14="http://schemas.microsoft.com/office/powerpoint/2010/main" val="36930455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9797E6-8589-4496-988C-6F3F43105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A6C93-8333-4D87-94FC-FACB6726B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99A962-83C5-4C62-A295-F8553F72D79E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4.5 mg/l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CABB8-7A90-4072-9FF3-3A57E58A5F81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+7.1%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A555A1-4D02-4AD6-9E94-E5B30C904183}"/>
              </a:ext>
            </a:extLst>
          </p:cNvPr>
          <p:cNvSpPr txBox="1"/>
          <p:nvPr/>
        </p:nvSpPr>
        <p:spPr>
          <a:xfrm>
            <a:off x="5982323" y="4718422"/>
            <a:ext cx="395732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8 mg/l areas to 6 mg/l does not have much of an effect due to the less-effective location of those areas</a:t>
            </a:r>
          </a:p>
        </p:txBody>
      </p:sp>
    </p:spTree>
    <p:extLst>
      <p:ext uri="{BB962C8B-B14F-4D97-AF65-F5344CB8AC3E}">
        <p14:creationId xmlns:p14="http://schemas.microsoft.com/office/powerpoint/2010/main" val="4242791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 mg/l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F856D-A609-4728-8805-79C9D90F2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+4.4%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5982323" y="4718422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4.5 mg/l areas to 4 mg/l has a significant easing effect on areas that are NPS-dominated by bringing in more effective areas</a:t>
            </a:r>
          </a:p>
        </p:txBody>
      </p:sp>
    </p:spTree>
    <p:extLst>
      <p:ext uri="{BB962C8B-B14F-4D97-AF65-F5344CB8AC3E}">
        <p14:creationId xmlns:p14="http://schemas.microsoft.com/office/powerpoint/2010/main" val="373499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10E77F-A81C-4D8C-B6C3-C33F6F542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1" y="278130"/>
            <a:ext cx="8679180" cy="6301740"/>
          </a:xfrm>
          <a:prstGeom prst="rect">
            <a:avLst/>
          </a:prstGeom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id="{20C58D9C-A967-4232-B2DD-F43F4FBC6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451" y="2824817"/>
            <a:ext cx="18732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 percent slope</a:t>
            </a: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id="{5BA4967A-FB12-4BA4-AFDB-643EB5F04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451" y="1843087"/>
            <a:ext cx="241427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Non-WW loads</a:t>
            </a:r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FDFDB576-50F1-480F-917B-CA68EBDDA7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8211" y="2224087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D24FC82F-C893-4A4C-A99D-CE66D9847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8966" y="5005288"/>
            <a:ext cx="342221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+ adjustments to WV and NY loads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2043ED1B-2CDA-45BC-8EB7-0031E690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801" y="3544411"/>
            <a:ext cx="289941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Intercept wherever it needed to be for acceptable water quality</a:t>
            </a:r>
          </a:p>
        </p:txBody>
      </p:sp>
    </p:spTree>
    <p:extLst>
      <p:ext uri="{BB962C8B-B14F-4D97-AF65-F5344CB8AC3E}">
        <p14:creationId xmlns:p14="http://schemas.microsoft.com/office/powerpoint/2010/main" val="3984416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904F0C-D557-4927-B409-E83D59EE2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8 and 4 mg/l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+4.8%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5982323" y="4718422"/>
            <a:ext cx="395732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Lowering the 6 mg/l areas back to 8 mg/l does not have a large effect on areas that are NPS-dominated.</a:t>
            </a:r>
          </a:p>
        </p:txBody>
      </p:sp>
    </p:spTree>
    <p:extLst>
      <p:ext uri="{BB962C8B-B14F-4D97-AF65-F5344CB8AC3E}">
        <p14:creationId xmlns:p14="http://schemas.microsoft.com/office/powerpoint/2010/main" val="4266375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B87879-13F5-41B8-BCA2-52974DBD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9CB04-D25C-4579-820E-DAF0C451B1C1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+ WWTP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80D655-165F-4B23-9EA6-2773D4236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260E3F-3395-430B-AC8F-C9804EBD6EEB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+4.1%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72E13-F807-4128-9AE7-DF336166597A}"/>
              </a:ext>
            </a:extLst>
          </p:cNvPr>
          <p:cNvSpPr txBox="1"/>
          <p:nvPr/>
        </p:nvSpPr>
        <p:spPr>
          <a:xfrm>
            <a:off x="5294374" y="3530890"/>
            <a:ext cx="4859849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Adopting the rule that NPS and PS move together has a similar result to setting the upper PS limit at 4 mg/l for 2035.</a:t>
            </a:r>
          </a:p>
          <a:p>
            <a:endParaRPr lang="en-US" b="1" dirty="0"/>
          </a:p>
          <a:p>
            <a:r>
              <a:rPr lang="en-US" b="1" dirty="0"/>
              <a:t>A significant difference in policy is whether WWTP continues to move for future policy decisions or is always set based on a concentration</a:t>
            </a:r>
          </a:p>
        </p:txBody>
      </p:sp>
    </p:spTree>
    <p:extLst>
      <p:ext uri="{BB962C8B-B14F-4D97-AF65-F5344CB8AC3E}">
        <p14:creationId xmlns:p14="http://schemas.microsoft.com/office/powerpoint/2010/main" val="11260074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19040158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F6CCF5-A53F-4F8E-B4C4-C67FFDDD8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96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CB23CF-C0A5-40EB-9B31-16739AB29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061692" y="250961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20D05E-DD6C-4836-9A91-D9BAC3E46866}"/>
              </a:ext>
            </a:extLst>
          </p:cNvPr>
          <p:cNvSpPr txBox="1"/>
          <p:nvPr/>
        </p:nvSpPr>
        <p:spPr>
          <a:xfrm>
            <a:off x="5768568" y="4611544"/>
            <a:ext cx="36841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It would take 7.5% additional effort toward E3 if only using non-WWTP</a:t>
            </a:r>
          </a:p>
        </p:txBody>
      </p:sp>
    </p:spTree>
    <p:extLst>
      <p:ext uri="{BB962C8B-B14F-4D97-AF65-F5344CB8AC3E}">
        <p14:creationId xmlns:p14="http://schemas.microsoft.com/office/powerpoint/2010/main" val="42092958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864A48-98BD-4F27-B2BE-5D27119E9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A6C93-8333-4D87-94FC-FACB6726B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99A962-83C5-4C62-A295-F8553F72D79E}"/>
              </a:ext>
            </a:extLst>
          </p:cNvPr>
          <p:cNvSpPr txBox="1"/>
          <p:nvPr/>
        </p:nvSpPr>
        <p:spPr>
          <a:xfrm>
            <a:off x="106018" y="136525"/>
            <a:ext cx="226612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4.5 mg/l</a:t>
            </a:r>
          </a:p>
          <a:p>
            <a:r>
              <a:rPr lang="en-US" b="1" dirty="0"/>
              <a:t>.364 and .22 mg/l 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CABB8-7A90-4072-9FF3-3A57E58A5F81}"/>
              </a:ext>
            </a:extLst>
          </p:cNvPr>
          <p:cNvSpPr txBox="1"/>
          <p:nvPr/>
        </p:nvSpPr>
        <p:spPr>
          <a:xfrm>
            <a:off x="9311894" y="248586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+6.3%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A555A1-4D02-4AD6-9E94-E5B30C904183}"/>
              </a:ext>
            </a:extLst>
          </p:cNvPr>
          <p:cNvSpPr txBox="1"/>
          <p:nvPr/>
        </p:nvSpPr>
        <p:spPr>
          <a:xfrm>
            <a:off x="6084944" y="4144106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.54 mg/l areas to .364 mg/l does not have much of an effect due to the less-effective location of those areas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204EFA-93A9-4A6C-9DBB-C6A792EA0765}"/>
              </a:ext>
            </a:extLst>
          </p:cNvPr>
          <p:cNvSpPr txBox="1"/>
          <p:nvPr/>
        </p:nvSpPr>
        <p:spPr>
          <a:xfrm>
            <a:off x="106018" y="1594015"/>
            <a:ext cx="1888177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Same fraction toward 100% as 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5F9053-3CAC-4103-AE67-930A411E20DC}"/>
              </a:ext>
            </a:extLst>
          </p:cNvPr>
          <p:cNvCxnSpPr/>
          <p:nvPr/>
        </p:nvCxnSpPr>
        <p:spPr>
          <a:xfrm>
            <a:off x="2196935" y="1888177"/>
            <a:ext cx="771896" cy="106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4517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F4073B-AE32-44E5-ACCB-BF93B6B4A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 mg/l</a:t>
            </a:r>
          </a:p>
          <a:p>
            <a:r>
              <a:rPr lang="en-US" b="1" dirty="0"/>
              <a:t>.364 and .18 mg/l 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+3.7%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6350458" y="3750239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.22 mg/l areas to .18 mg/l has a significant easing effect on areas that are NPS-dominated by bringing in more effective areas</a:t>
            </a:r>
          </a:p>
        </p:txBody>
      </p:sp>
    </p:spTree>
    <p:extLst>
      <p:ext uri="{BB962C8B-B14F-4D97-AF65-F5344CB8AC3E}">
        <p14:creationId xmlns:p14="http://schemas.microsoft.com/office/powerpoint/2010/main" val="3505707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2F74F0-2D08-41B3-B4ED-DA7955BC6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8 and 4 mg/l</a:t>
            </a:r>
          </a:p>
          <a:p>
            <a:r>
              <a:rPr lang="en-US" b="1" dirty="0"/>
              <a:t>.54 and .18 mg/l 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+4.9%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6350458" y="3750239"/>
            <a:ext cx="395732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Lowering the .364 mg/l areas back to .54 mg/l has more of a phosphorus effect on areas that are NPS-dominated</a:t>
            </a:r>
          </a:p>
        </p:txBody>
      </p:sp>
    </p:spTree>
    <p:extLst>
      <p:ext uri="{BB962C8B-B14F-4D97-AF65-F5344CB8AC3E}">
        <p14:creationId xmlns:p14="http://schemas.microsoft.com/office/powerpoint/2010/main" val="10872234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CF6092-2A32-4340-AF6A-37D17EC56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B87879-13F5-41B8-BCA2-52974DBD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9CB04-D25C-4579-820E-DAF0C451B1C1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+ WWTP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60E3F-3395-430B-AC8F-C9804EBD6EEB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+2.4%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72E13-F807-4128-9AE7-DF336166597A}"/>
              </a:ext>
            </a:extLst>
          </p:cNvPr>
          <p:cNvSpPr txBox="1"/>
          <p:nvPr/>
        </p:nvSpPr>
        <p:spPr>
          <a:xfrm>
            <a:off x="6804561" y="3188187"/>
            <a:ext cx="5281421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Adopting the rule that NPS and PS move together moves TP very close to E3 (98.3%)</a:t>
            </a:r>
          </a:p>
          <a:p>
            <a:endParaRPr lang="en-US" b="1" dirty="0"/>
          </a:p>
          <a:p>
            <a:r>
              <a:rPr lang="en-US" b="1" dirty="0"/>
              <a:t>A significant difference in policy is whether WWTP continues to move for future policy decisions or is always set based on a concentration</a:t>
            </a:r>
          </a:p>
        </p:txBody>
      </p:sp>
    </p:spTree>
    <p:extLst>
      <p:ext uri="{BB962C8B-B14F-4D97-AF65-F5344CB8AC3E}">
        <p14:creationId xmlns:p14="http://schemas.microsoft.com/office/powerpoint/2010/main" val="4040137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48F918-102C-4936-9D06-885886839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1413609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10E77F-A81C-4D8C-B6C3-C33F6F542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1" y="278130"/>
            <a:ext cx="8679180" cy="6301740"/>
          </a:xfrm>
          <a:prstGeom prst="rect">
            <a:avLst/>
          </a:prstGeom>
        </p:spPr>
      </p:pic>
      <p:sp>
        <p:nvSpPr>
          <p:cNvPr id="17" name="Text Box 5">
            <a:extLst>
              <a:ext uri="{FF2B5EF4-FFF2-40B4-BE49-F238E27FC236}">
                <a16:creationId xmlns:a16="http://schemas.microsoft.com/office/drawing/2014/main" id="{2043ED1B-2CDA-45BC-8EB7-0031E690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215" y="3467245"/>
            <a:ext cx="2899410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One or both lines move up</a:t>
            </a:r>
          </a:p>
          <a:p>
            <a:r>
              <a:rPr lang="en-US" dirty="0"/>
              <a:t> - higher effort</a:t>
            </a:r>
          </a:p>
          <a:p>
            <a:r>
              <a:rPr lang="en-US" dirty="0"/>
              <a:t> - lower loads</a:t>
            </a:r>
          </a:p>
          <a:p>
            <a:r>
              <a:rPr lang="en-US" dirty="0"/>
              <a:t> - more reductions needed</a:t>
            </a:r>
          </a:p>
        </p:txBody>
      </p:sp>
    </p:spTree>
    <p:extLst>
      <p:ext uri="{BB962C8B-B14F-4D97-AF65-F5344CB8AC3E}">
        <p14:creationId xmlns:p14="http://schemas.microsoft.com/office/powerpoint/2010/main" val="42305469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099CA2-87B6-495E-9779-F1DDED5C3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330"/>
            <a:ext cx="12192000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188765" y="0"/>
            <a:ext cx="6003235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Raising the upper part of the WWTP line (8and4) adds no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Shifting the lower part of the WWTP (other scenarios) adds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Bringing the lower WWTP limit up to 6 mg/l adds a significant amount of reduction</a:t>
            </a:r>
          </a:p>
        </p:txBody>
      </p:sp>
    </p:spTree>
    <p:extLst>
      <p:ext uri="{BB962C8B-B14F-4D97-AF65-F5344CB8AC3E}">
        <p14:creationId xmlns:p14="http://schemas.microsoft.com/office/powerpoint/2010/main" val="2714236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23112A-CC7A-458C-86E8-D9522BD2E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14400"/>
            <a:ext cx="12192000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2D430-5DE5-4029-A120-9F1AC5E9AA9E}"/>
              </a:ext>
            </a:extLst>
          </p:cNvPr>
          <p:cNvSpPr txBox="1"/>
          <p:nvPr/>
        </p:nvSpPr>
        <p:spPr>
          <a:xfrm>
            <a:off x="6811617" y="0"/>
            <a:ext cx="5380383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Raising the upper part of the WWTP line (8and4) adds no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Shifting the lower part of the WWTP (other scenarios) adds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Bringing the lower WWTP limit up to .364 mg/l adds a significant amount of reduction</a:t>
            </a:r>
          </a:p>
        </p:txBody>
      </p:sp>
    </p:spTree>
    <p:extLst>
      <p:ext uri="{BB962C8B-B14F-4D97-AF65-F5344CB8AC3E}">
        <p14:creationId xmlns:p14="http://schemas.microsoft.com/office/powerpoint/2010/main" val="33598570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F82AFF-200E-4AE4-93C9-0661832BB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Combined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ACD7E3-BB24-402A-9CEE-DA47D25E0743}"/>
              </a:ext>
            </a:extLst>
          </p:cNvPr>
          <p:cNvSpPr txBox="1"/>
          <p:nvPr/>
        </p:nvSpPr>
        <p:spPr>
          <a:xfrm>
            <a:off x="1047782" y="914400"/>
            <a:ext cx="367911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Combined is N reduction plus P reduction converted to N by exchange ratios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31C1A3-10CC-449D-A068-9A3EFA914D24}"/>
              </a:ext>
            </a:extLst>
          </p:cNvPr>
          <p:cNvSpPr txBox="1"/>
          <p:nvPr/>
        </p:nvSpPr>
        <p:spPr>
          <a:xfrm>
            <a:off x="6440557" y="0"/>
            <a:ext cx="5751443" cy="1569660"/>
          </a:xfrm>
          <a:prstGeom prst="rect">
            <a:avLst/>
          </a:prstGeom>
          <a:solidFill>
            <a:srgbClr val="FFE699">
              <a:alpha val="5098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Raising the upper part of the WWTP line (8and4) adds no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Shifting the lower part of the WWTP (other scenarios) adds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Bringing the lower WWTP limit up to 6 mg/l adds a significant amount of reduction</a:t>
            </a:r>
          </a:p>
        </p:txBody>
      </p:sp>
    </p:spTree>
    <p:extLst>
      <p:ext uri="{BB962C8B-B14F-4D97-AF65-F5344CB8AC3E}">
        <p14:creationId xmlns:p14="http://schemas.microsoft.com/office/powerpoint/2010/main" val="3540402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3BE9B2-F796-493B-954B-ED86C421B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5618922" y="0"/>
            <a:ext cx="6573078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upper part of the WWTP line (8and4, 6and4, NPS+PS)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DE, NY, PA, WV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lower part of the WWTP line (6and4.5)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VA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everyone else’s effort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052774" y="3907115"/>
            <a:ext cx="205856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allocation, 2025</a:t>
            </a:r>
          </a:p>
        </p:txBody>
      </p:sp>
    </p:spTree>
    <p:extLst>
      <p:ext uri="{BB962C8B-B14F-4D97-AF65-F5344CB8AC3E}">
        <p14:creationId xmlns:p14="http://schemas.microsoft.com/office/powerpoint/2010/main" val="33316030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279237-A523-4940-9267-02D7C54CE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8937B-2164-4E7F-B9C7-B056C7E1F164}"/>
              </a:ext>
            </a:extLst>
          </p:cNvPr>
          <p:cNvSpPr txBox="1"/>
          <p:nvPr/>
        </p:nvSpPr>
        <p:spPr>
          <a:xfrm>
            <a:off x="1052774" y="3907115"/>
            <a:ext cx="205856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allocation, 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63FEE-CC81-41A3-BD00-34DB0A8BF25B}"/>
              </a:ext>
            </a:extLst>
          </p:cNvPr>
          <p:cNvSpPr txBox="1"/>
          <p:nvPr/>
        </p:nvSpPr>
        <p:spPr>
          <a:xfrm>
            <a:off x="6662056" y="0"/>
            <a:ext cx="5529943" cy="2031325"/>
          </a:xfrm>
          <a:prstGeom prst="rect">
            <a:avLst/>
          </a:prstGeom>
          <a:solidFill>
            <a:srgbClr val="FFE699">
              <a:alpha val="41961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upper part of the WWTP line (8and4, 6and4, NPS+PS)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DE, NY, PA, WV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lower part of the WWTP line (6and4.5)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VA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everyone else’s effort</a:t>
            </a:r>
          </a:p>
        </p:txBody>
      </p:sp>
    </p:spTree>
    <p:extLst>
      <p:ext uri="{BB962C8B-B14F-4D97-AF65-F5344CB8AC3E}">
        <p14:creationId xmlns:p14="http://schemas.microsoft.com/office/powerpoint/2010/main" val="29350668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9DB475-E563-439B-A064-09FBEAAA7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3363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Combined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8937B-2164-4E7F-B9C7-B056C7E1F164}"/>
              </a:ext>
            </a:extLst>
          </p:cNvPr>
          <p:cNvSpPr txBox="1"/>
          <p:nvPr/>
        </p:nvSpPr>
        <p:spPr>
          <a:xfrm>
            <a:off x="1052774" y="3907115"/>
            <a:ext cx="205856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allocation, 2035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63FEE-CC81-41A3-BD00-34DB0A8BF25B}"/>
              </a:ext>
            </a:extLst>
          </p:cNvPr>
          <p:cNvSpPr txBox="1"/>
          <p:nvPr/>
        </p:nvSpPr>
        <p:spPr>
          <a:xfrm>
            <a:off x="6662056" y="0"/>
            <a:ext cx="5529943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upper part of the WWTP line (8and4, 6and4, NPS+PS)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DE, NY, PA, WV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lower part of the WWTP line (6and4.5)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VA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everyone else’s effort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F1299C-B194-4A96-89A3-37B0704C71DD}"/>
              </a:ext>
            </a:extLst>
          </p:cNvPr>
          <p:cNvSpPr txBox="1"/>
          <p:nvPr/>
        </p:nvSpPr>
        <p:spPr>
          <a:xfrm>
            <a:off x="4139670" y="2549189"/>
            <a:ext cx="367911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Combined is N reduction plus P reduction converted to N by exchange ratios</a:t>
            </a:r>
          </a:p>
        </p:txBody>
      </p:sp>
    </p:spTree>
    <p:extLst>
      <p:ext uri="{BB962C8B-B14F-4D97-AF65-F5344CB8AC3E}">
        <p14:creationId xmlns:p14="http://schemas.microsoft.com/office/powerpoint/2010/main" val="32291425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46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5343896" y="1216572"/>
            <a:ext cx="6009904" cy="410357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428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9B2A1-FFC7-49DF-96BA-DD5EB6C5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A42C92-8306-4FBD-9613-13DD5FF01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4905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7AE545-C4DC-4676-883C-80AEE4A6564F}"/>
              </a:ext>
            </a:extLst>
          </p:cNvPr>
          <p:cNvSpPr txBox="1"/>
          <p:nvPr/>
        </p:nvSpPr>
        <p:spPr>
          <a:xfrm>
            <a:off x="1955298" y="5165899"/>
            <a:ext cx="431487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Load reduction options 2020 06 25.xlsx</a:t>
            </a:r>
          </a:p>
        </p:txBody>
      </p:sp>
    </p:spTree>
    <p:extLst>
      <p:ext uri="{BB962C8B-B14F-4D97-AF65-F5344CB8AC3E}">
        <p14:creationId xmlns:p14="http://schemas.microsoft.com/office/powerpoint/2010/main" val="29545530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1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Do not consider open water at this time for climate allocations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6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3D7DF06-BA85-45F1-9A6F-4C01CBE20750}"/>
              </a:ext>
            </a:extLst>
          </p:cNvPr>
          <p:cNvSpPr/>
          <p:nvPr/>
        </p:nvSpPr>
        <p:spPr>
          <a:xfrm>
            <a:off x="351656" y="1480314"/>
            <a:ext cx="4356652" cy="194868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00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30288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2025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5566FE-2AC9-4E72-9A9A-ED39E06FB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A9AECF-16B0-41A8-8394-92D71ACBE686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+3.6%</a:t>
            </a:r>
          </a:p>
        </p:txBody>
      </p:sp>
    </p:spTree>
    <p:extLst>
      <p:ext uri="{BB962C8B-B14F-4D97-AF65-F5344CB8AC3E}">
        <p14:creationId xmlns:p14="http://schemas.microsoft.com/office/powerpoint/2010/main" val="1339351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9D11BE-E36A-4A39-87E6-A9863AE7D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</p:spTree>
    <p:extLst>
      <p:ext uri="{BB962C8B-B14F-4D97-AF65-F5344CB8AC3E}">
        <p14:creationId xmlns:p14="http://schemas.microsoft.com/office/powerpoint/2010/main" val="2891770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2224</Words>
  <Application>Microsoft Office PowerPoint</Application>
  <PresentationFormat>Widescreen</PresentationFormat>
  <Paragraphs>391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Calibri</vt:lpstr>
      <vt:lpstr>Calibri Light</vt:lpstr>
      <vt:lpstr>Office Theme</vt:lpstr>
      <vt:lpstr>Climate Allocation Decisions</vt:lpstr>
      <vt:lpstr>PowerPoint Presentation</vt:lpstr>
      <vt:lpstr>PowerPoint Presentation</vt:lpstr>
      <vt:lpstr>PowerPoint Presentation</vt:lpstr>
      <vt:lpstr>WQGIT Climate Allocation Decisions</vt:lpstr>
      <vt:lpstr>WQGIT Climate Allocation Decisions</vt:lpstr>
      <vt:lpstr>PowerPoint Presentation</vt:lpstr>
      <vt:lpstr>PowerPoint Presentation</vt:lpstr>
      <vt:lpstr>PowerPoint Presentation</vt:lpstr>
      <vt:lpstr>Nitrogen Total Reductions</vt:lpstr>
      <vt:lpstr>Phosphorus Total Reductions</vt:lpstr>
      <vt:lpstr>Combined Total Reductions</vt:lpstr>
      <vt:lpstr>WQGIT Climate Allocation Decisions</vt:lpstr>
      <vt:lpstr>WQGIT Climate Allocation Decisions</vt:lpstr>
      <vt:lpstr>Nitrogen Total Reductions</vt:lpstr>
      <vt:lpstr>Phosphorus Total Reductions</vt:lpstr>
      <vt:lpstr>Combined Total Reductions</vt:lpstr>
      <vt:lpstr>Nitrogen Total Reductions</vt:lpstr>
      <vt:lpstr>Phosphorus Total Reductions</vt:lpstr>
      <vt:lpstr>Combined Total Reductions</vt:lpstr>
      <vt:lpstr>Question from WQGIT</vt:lpstr>
      <vt:lpstr>Answer: Not for ‘loads first’, maybe for ‘allocate all’</vt:lpstr>
      <vt:lpstr>WQGIT Climate Allocation Decisions</vt:lpstr>
      <vt:lpstr>Year and watershed loads decisions</vt:lpstr>
      <vt:lpstr>WQGIT Climate Allocation Decisions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Nitrogen Total Reductions</vt:lpstr>
      <vt:lpstr>Phosphorus Total Reductions</vt:lpstr>
      <vt:lpstr>Combined Total Reductions</vt:lpstr>
      <vt:lpstr>Nitrogen Total Reductions</vt:lpstr>
      <vt:lpstr>Phosphorus Total Reductions</vt:lpstr>
      <vt:lpstr>Combined Total Reductions</vt:lpstr>
      <vt:lpstr>WQGIT Climate Allocation Decisions</vt:lpstr>
      <vt:lpstr>PowerPoint Presentation</vt:lpstr>
      <vt:lpstr>WQGIT Climate Allocation Decisions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allocation methods</dc:title>
  <dc:creator>Gary Shenk</dc:creator>
  <cp:lastModifiedBy>Gary Shenk</cp:lastModifiedBy>
  <cp:revision>139</cp:revision>
  <dcterms:created xsi:type="dcterms:W3CDTF">2020-02-10T22:09:24Z</dcterms:created>
  <dcterms:modified xsi:type="dcterms:W3CDTF">2020-06-25T20:38:57Z</dcterms:modified>
</cp:coreProperties>
</file>